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6" r:id="rId3"/>
    <p:sldMasterId id="2147483668" r:id="rId4"/>
    <p:sldMasterId id="2147483670" r:id="rId5"/>
    <p:sldMasterId id="2147483672" r:id="rId6"/>
    <p:sldMasterId id="2147483688" r:id="rId7"/>
    <p:sldMasterId id="2147483702" r:id="rId8"/>
  </p:sldMasterIdLst>
  <p:notesMasterIdLst>
    <p:notesMasterId r:id="rId49"/>
  </p:notesMasterIdLst>
  <p:sldIdLst>
    <p:sldId id="329" r:id="rId9"/>
    <p:sldId id="333" r:id="rId10"/>
    <p:sldId id="376" r:id="rId11"/>
    <p:sldId id="406" r:id="rId12"/>
    <p:sldId id="407" r:id="rId13"/>
    <p:sldId id="408" r:id="rId14"/>
    <p:sldId id="405" r:id="rId15"/>
    <p:sldId id="334" r:id="rId16"/>
    <p:sldId id="335" r:id="rId17"/>
    <p:sldId id="336" r:id="rId18"/>
    <p:sldId id="338" r:id="rId19"/>
    <p:sldId id="339" r:id="rId20"/>
    <p:sldId id="340" r:id="rId21"/>
    <p:sldId id="341" r:id="rId22"/>
    <p:sldId id="342" r:id="rId23"/>
    <p:sldId id="381" r:id="rId24"/>
    <p:sldId id="382" r:id="rId25"/>
    <p:sldId id="343" r:id="rId26"/>
    <p:sldId id="377" r:id="rId27"/>
    <p:sldId id="409" r:id="rId28"/>
    <p:sldId id="351" r:id="rId29"/>
    <p:sldId id="268" r:id="rId30"/>
    <p:sldId id="271" r:id="rId31"/>
    <p:sldId id="274" r:id="rId32"/>
    <p:sldId id="277" r:id="rId33"/>
    <p:sldId id="301" r:id="rId34"/>
    <p:sldId id="415" r:id="rId35"/>
    <p:sldId id="416" r:id="rId36"/>
    <p:sldId id="388" r:id="rId37"/>
    <p:sldId id="417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18" r:id="rId46"/>
    <p:sldId id="419" r:id="rId47"/>
    <p:sldId id="375" r:id="rId48"/>
  </p:sldIdLst>
  <p:sldSz cx="9144000" cy="5143500" type="screen16x9"/>
  <p:notesSz cx="6858000" cy="9144000"/>
  <p:embeddedFontLst>
    <p:embeddedFont>
      <p:font typeface="Palatino Linotype" pitchFamily="18" charset="0"/>
      <p:regular r:id="rId50"/>
      <p:bold r:id="rId51"/>
      <p:italic r:id="rId52"/>
      <p:boldItalic r:id="rId53"/>
    </p:embeddedFont>
    <p:embeddedFont>
      <p:font typeface="Microsoft YaHei" pitchFamily="34" charset="-122"/>
      <p:regular r:id="rId54"/>
      <p:bold r:id="rId55"/>
    </p:embeddedFont>
    <p:embeddedFont>
      <p:font typeface="黑体" pitchFamily="49" charset="-122"/>
      <p:regular r:id="rId56"/>
    </p:embeddedFont>
    <p:embeddedFont>
      <p:font typeface="Calibri" pitchFamily="3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6912" autoAdjust="0"/>
    <p:restoredTop sz="0"/>
  </p:normalViewPr>
  <p:slideViewPr>
    <p:cSldViewPr>
      <p:cViewPr>
        <p:scale>
          <a:sx n="125" d="100"/>
          <a:sy n="125" d="100"/>
        </p:scale>
        <p:origin x="-7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gs" Target="tags/tag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9E96-6717-440F-A106-1B25A37ED497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C13DE-33EB-4D90-B7DC-9E6F22C64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3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，什么是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能做什么，带来什么影响（畅想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时代）</a:t>
            </a:r>
          </a:p>
          <a:p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的产业链情况</a:t>
            </a:r>
          </a:p>
          <a:p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时代的机会（应用，供应链等）</a:t>
            </a:r>
          </a:p>
          <a:p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，可以泼一些冷水，就像我们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胶片中，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可欺骗，</a:t>
            </a:r>
            <a:r>
              <a:rPr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380B94-13B4-4ED8-961A-0100AE0B97C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404F0B-39A9-474B-A05B-2E336BF5E25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588F9-2E17-4C85-B754-153D5AB926E0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7030" b="11599"/>
          <a:stretch>
            <a:fillRect/>
          </a:stretch>
        </p:blipFill>
        <p:spPr>
          <a:xfrm>
            <a:off x="1" y="1"/>
            <a:ext cx="9144238" cy="4201699"/>
          </a:xfrm>
          <a:prstGeom prst="rect">
            <a:avLst/>
          </a:prstGeom>
        </p:spPr>
      </p:pic>
      <p:sp>
        <p:nvSpPr>
          <p:cNvPr id="13" name="L 形 12"/>
          <p:cNvSpPr/>
          <p:nvPr userDrawn="1"/>
        </p:nvSpPr>
        <p:spPr>
          <a:xfrm rot="5400000">
            <a:off x="4457512" y="1742639"/>
            <a:ext cx="525583" cy="53845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kumimoji="1" lang="zh-CN" altLang="en-US" sz="70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74001" y="680320"/>
            <a:ext cx="4918064" cy="51769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4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96691" y="1462029"/>
            <a:ext cx="4900095" cy="15388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18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2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45175" indent="0" algn="ctr">
              <a:buNone/>
              <a:defRPr sz="1900"/>
            </a:lvl2pPr>
            <a:lvl3pPr marL="890826" indent="0" algn="ctr">
              <a:buNone/>
              <a:defRPr sz="1800"/>
            </a:lvl3pPr>
            <a:lvl4pPr marL="1336001" indent="0" algn="ctr">
              <a:buNone/>
              <a:defRPr sz="1600"/>
            </a:lvl4pPr>
            <a:lvl5pPr marL="1781176" indent="0" algn="ctr">
              <a:buNone/>
              <a:defRPr sz="1600"/>
            </a:lvl5pPr>
            <a:lvl6pPr marL="2226351" indent="0" algn="ctr">
              <a:buNone/>
              <a:defRPr sz="1600"/>
            </a:lvl6pPr>
            <a:lvl7pPr marL="2672002" indent="0" algn="ctr">
              <a:buNone/>
              <a:defRPr sz="1600"/>
            </a:lvl7pPr>
            <a:lvl8pPr marL="3117177" indent="0" algn="ctr">
              <a:buNone/>
              <a:defRPr sz="1600"/>
            </a:lvl8pPr>
            <a:lvl9pPr marL="3562352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2466" y="1126492"/>
            <a:ext cx="8047024" cy="200055"/>
          </a:xfrm>
          <a:prstGeom prst="rect">
            <a:avLst/>
          </a:prstGeom>
        </p:spPr>
        <p:txBody>
          <a:bodyPr lIns="0" tIns="0" rIns="0" bIns="0"/>
          <a:lstStyle>
            <a:lvl1pPr marL="9046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06062" algn="ctr"/>
              </a:tabLst>
              <a:defRPr sz="13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2pPr>
            <a:lvl3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3pPr>
            <a:lvl4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4pPr>
            <a:lvl5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27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28B4411-7D71-4C77-B4AE-A06E6382278D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2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45175" indent="0" algn="ctr">
              <a:buNone/>
              <a:defRPr sz="1900"/>
            </a:lvl2pPr>
            <a:lvl3pPr marL="890826" indent="0" algn="ctr">
              <a:buNone/>
              <a:defRPr sz="1800"/>
            </a:lvl3pPr>
            <a:lvl4pPr marL="1336001" indent="0" algn="ctr">
              <a:buNone/>
              <a:defRPr sz="1600"/>
            </a:lvl4pPr>
            <a:lvl5pPr marL="1781176" indent="0" algn="ctr">
              <a:buNone/>
              <a:defRPr sz="1600"/>
            </a:lvl5pPr>
            <a:lvl6pPr marL="2226351" indent="0" algn="ctr">
              <a:buNone/>
              <a:defRPr sz="1600"/>
            </a:lvl6pPr>
            <a:lvl7pPr marL="2672002" indent="0" algn="ctr">
              <a:buNone/>
              <a:defRPr sz="1600"/>
            </a:lvl7pPr>
            <a:lvl8pPr marL="3117177" indent="0" algn="ctr">
              <a:buNone/>
              <a:defRPr sz="1600"/>
            </a:lvl8pPr>
            <a:lvl9pPr marL="3562352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2466" y="1126492"/>
            <a:ext cx="8047024" cy="200055"/>
          </a:xfrm>
          <a:prstGeom prst="rect">
            <a:avLst/>
          </a:prstGeom>
        </p:spPr>
        <p:txBody>
          <a:bodyPr lIns="0" tIns="0" rIns="0" bIns="0"/>
          <a:lstStyle>
            <a:lvl1pPr marL="9046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06062" algn="ctr"/>
              </a:tabLst>
              <a:defRPr sz="13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2pPr>
            <a:lvl3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3pPr>
            <a:lvl4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4pPr>
            <a:lvl5pPr marL="394230" indent="-128553">
              <a:buFont typeface="Arial" panose="020B0604020202020204" pitchFamily="34" charset="0"/>
              <a:buChar char="•"/>
              <a:tabLst>
                <a:tab pos="906062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3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5437" y="1051548"/>
            <a:ext cx="2939627" cy="64103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l"/>
            <a:r>
              <a:rPr lang="en-US" sz="37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50166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762030-6EC4-4225-9410-B20EEA4E6D58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5F2F20B-FD55-465E-BAC0-8C40543A932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8A09A508-869A-4E52-9CAA-08F160730C8C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0284F59F-754B-45C1-965A-FCD528E8EEB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5237C9E-5BF4-419E-855E-1BD2DE5ED3A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059E0C8-81CA-49E4-B5B1-C65D012E519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9F67549-F7C0-414E-B896-8A7D5A6834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9" r:id="rId3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6922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6657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1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0" r:id="rId2"/>
    <p:sldLayoutId id="2147483712" r:id="rId3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/>
          <p:nvPr/>
        </p:nvSpPr>
        <p:spPr>
          <a:xfrm>
            <a:off x="712854" y="4697311"/>
            <a:ext cx="1953677" cy="1024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700" dirty="0"/>
              <a:t>:</a:t>
            </a:r>
            <a:endParaRPr lang="en-US" sz="700" dirty="0"/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9" y="4312911"/>
            <a:ext cx="1088490" cy="768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" y="0"/>
            <a:ext cx="9136779" cy="423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652120" y="1515108"/>
            <a:ext cx="2304256" cy="600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68562" tIns="34281" rIns="68562" bIns="3428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通信及应用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5253" y="445616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报告人：孟  利  民  </a:t>
            </a:r>
            <a:endParaRPr lang="zh-CN" altLang="en-US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6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323528" y="1250427"/>
            <a:ext cx="4221327" cy="303613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437894" y="1316157"/>
            <a:ext cx="3741875" cy="26514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高速率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网络速率提升，用户体验和感受才会有较大提高，网络才能面对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VR/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超高清业务时不受限制，对网络速率要求很高的业务才能被广泛地推广和使用。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55" y="1174349"/>
            <a:ext cx="4266597" cy="310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90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677360" y="1123801"/>
            <a:ext cx="4221327" cy="303613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4917085" y="1516210"/>
            <a:ext cx="3741875" cy="225131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泛在网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泛在网有两个层面的含义，一是广泛覆盖我们社会的各个地方，二是纵深覆盖，即更高品质的深度覆盖。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75606"/>
            <a:ext cx="428761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7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323528" y="1250427"/>
            <a:ext cx="4221327" cy="303613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437894" y="1516212"/>
            <a:ext cx="3741875" cy="225131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低时延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对于时延的最低要求是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1ms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，甚至更低，因此边缘计算等技术都会被应用到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的网络架构中。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2" y="1250426"/>
            <a:ext cx="3721362" cy="307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2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912541" y="1164878"/>
            <a:ext cx="4221327" cy="303613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5152268" y="1134926"/>
            <a:ext cx="3741875" cy="30515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低功耗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所有物联网产品都需要通信与能源，虽然今天通信可以通过多种手段实现，但是能源的供应只能靠电池。通信过程若消耗大量的能源，就很难让物联网产品被用户广泛接受。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75606"/>
            <a:ext cx="4733028" cy="2910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3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323528" y="1250427"/>
            <a:ext cx="4221327" cy="303613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437894" y="1516213"/>
            <a:ext cx="3741875" cy="225131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万物互联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在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时代，终端不是按人来定义，因为每个人可能拥有数个终端，每个家庭也可能拥有数个终端。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1026" name="Picture 2" descr="http://img.iotworld.com.cn/EditorFiles/201806/792d34cbc01342c1b5ff69ef6116bb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63" y="925961"/>
            <a:ext cx="47625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2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764321" y="1054881"/>
            <a:ext cx="4221327" cy="3690089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5004048" y="595777"/>
            <a:ext cx="3741875" cy="39543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重构安全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安全是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之后的智能互联网第一位的要求。假设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建设起来却无法重新构建安全体系，那么就会产生巨大的破坏力。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超高速率与超低时延也是一把双刃剑，对于黑客而言，这也意味着攻击速度更快！</a:t>
            </a:r>
            <a:endParaRPr lang="en-US" altLang="zh-CN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21117"/>
            <a:ext cx="3655882" cy="205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5" y="3114778"/>
            <a:ext cx="3715855" cy="190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764321" y="1054881"/>
            <a:ext cx="4221327" cy="3756013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5004048" y="395723"/>
            <a:ext cx="3741875" cy="43544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     重构安全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要网络重构，要切片，要迁移到电信云，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NFV/SDN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的网络虚拟化、自动化和开源化使能网络更灵活、敏捷和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低成本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。</a:t>
            </a:r>
            <a:endParaRPr lang="en-US" altLang="zh-CN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但这也是一把双刃剑，网络灵活和敏捷意味着更容易遭受恶意攻击，伴随开源和开放而来的还有敞开的漏洞！</a:t>
            </a:r>
            <a:endParaRPr lang="en-US" altLang="zh-CN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10394"/>
            <a:ext cx="49339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5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764321" y="1054881"/>
            <a:ext cx="4221327" cy="3495241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基本特点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5004048" y="447018"/>
            <a:ext cx="3741875" cy="42518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     重构安全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342900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对于</a:t>
            </a: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而言，传统</a:t>
            </a: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2/3/4G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网络那套安全机制是行不通，和</a:t>
            </a: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网络重构一样，</a:t>
            </a: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网络的安全机制也是一次前所未有的颠覆：我们不但要防止网络攻击，还要时刻做最坏的打算，不断假设网络如果遭受攻击应该采取怎样的措施，且能快速应对。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！</a:t>
            </a:r>
            <a:endParaRPr lang="en-US" altLang="zh-CN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5" y="1054882"/>
            <a:ext cx="4685170" cy="303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5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437894" y="987574"/>
            <a:ext cx="4221327" cy="3939539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有多厉害？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677619" y="1177952"/>
            <a:ext cx="3741875" cy="3749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    和现在广泛应用的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4G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技术相比，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到底有怎样的优势？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下载一部电影只需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1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秒，要比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4G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快十倍左右；支持终端最高移动速率为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500km/s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，按照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3GPP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和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ITU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的权威规定，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的速率至少满足下载速率达到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100Mbps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，上传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50Mbps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，延时不超过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4ms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。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76556"/>
            <a:ext cx="3027068" cy="330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0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/>
          <p:nvPr/>
        </p:nvSpPr>
        <p:spPr>
          <a:xfrm>
            <a:off x="550865" y="1491630"/>
            <a:ext cx="7632700" cy="2109295"/>
          </a:xfrm>
          <a:prstGeom prst="rect">
            <a:avLst/>
          </a:prstGeom>
          <a:solidFill>
            <a:srgbClr val="990033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266700" indent="-266700" algn="ctr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5G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关键技术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66700" indent="-266700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515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/>
          <p:nvPr/>
        </p:nvSpPr>
        <p:spPr>
          <a:xfrm>
            <a:off x="718213" y="704183"/>
            <a:ext cx="6815861" cy="3818976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主要内容</a:t>
            </a:r>
            <a:endParaRPr lang="en-US" altLang="zh-CN" dirty="0"/>
          </a:p>
          <a:p>
            <a:pPr marL="457200" indent="-45720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</a:rPr>
              <a:t>5G</a:t>
            </a:r>
            <a:r>
              <a:rPr lang="zh-CN" altLang="en-US" dirty="0" smtClean="0">
                <a:solidFill>
                  <a:schemeClr val="tx2"/>
                </a:solidFill>
              </a:rPr>
              <a:t>演进及频谱规划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</a:rPr>
              <a:t>5G</a:t>
            </a:r>
            <a:r>
              <a:rPr lang="zh-CN" altLang="en-US" dirty="0" smtClean="0">
                <a:solidFill>
                  <a:schemeClr val="tx2"/>
                </a:solidFill>
              </a:rPr>
              <a:t>基本概念、特点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</a:rPr>
              <a:t>5G</a:t>
            </a:r>
            <a:r>
              <a:rPr lang="zh-CN" altLang="en-US" dirty="0" smtClean="0">
                <a:solidFill>
                  <a:schemeClr val="tx2"/>
                </a:solidFill>
              </a:rPr>
              <a:t>关键技术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</a:rPr>
              <a:t>5G</a:t>
            </a:r>
            <a:r>
              <a:rPr lang="zh-CN" altLang="en-US" dirty="0">
                <a:solidFill>
                  <a:schemeClr val="tx2"/>
                </a:solidFill>
              </a:rPr>
              <a:t>应用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9388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23086" y="1067723"/>
            <a:ext cx="7862314" cy="3424607"/>
            <a:chOff x="423086" y="1067723"/>
            <a:chExt cx="7862314" cy="342460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61" y="1086813"/>
              <a:ext cx="1171575" cy="97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262" y="1105863"/>
              <a:ext cx="1295400" cy="95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7" y="1096338"/>
              <a:ext cx="1314450" cy="95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814" y="1067723"/>
              <a:ext cx="1285875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086813"/>
              <a:ext cx="1323975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6" y="2931790"/>
              <a:ext cx="1543050" cy="88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601" y="2931790"/>
              <a:ext cx="1676400" cy="88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643" y="2931790"/>
              <a:ext cx="3571875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文本框 4"/>
            <p:cNvSpPr txBox="1"/>
            <p:nvPr/>
          </p:nvSpPr>
          <p:spPr>
            <a:xfrm>
              <a:off x="437895" y="2058323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大规模天线空分复用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2036523" y="2028075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小数据包传输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5" name="文本框 4"/>
            <p:cNvSpPr txBox="1"/>
            <p:nvPr/>
          </p:nvSpPr>
          <p:spPr>
            <a:xfrm>
              <a:off x="6959607" y="2028075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更为密集的部署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6" name="文本框 4"/>
            <p:cNvSpPr txBox="1"/>
            <p:nvPr/>
          </p:nvSpPr>
          <p:spPr>
            <a:xfrm>
              <a:off x="3677325" y="2041879"/>
              <a:ext cx="1325793" cy="4282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新编码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7" name="文本框 4"/>
            <p:cNvSpPr txBox="1"/>
            <p:nvPr/>
          </p:nvSpPr>
          <p:spPr>
            <a:xfrm>
              <a:off x="5389396" y="2028075"/>
              <a:ext cx="1325793" cy="4282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新波形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8" name="文本框 4"/>
            <p:cNvSpPr txBox="1"/>
            <p:nvPr/>
          </p:nvSpPr>
          <p:spPr>
            <a:xfrm>
              <a:off x="423086" y="3784002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网络虚拟化与切片编码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19" name="文本框 4"/>
            <p:cNvSpPr txBox="1"/>
            <p:nvPr/>
          </p:nvSpPr>
          <p:spPr>
            <a:xfrm>
              <a:off x="2625904" y="3784002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移动边缘计算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20" name="文本框 4"/>
            <p:cNvSpPr txBox="1"/>
            <p:nvPr/>
          </p:nvSpPr>
          <p:spPr>
            <a:xfrm>
              <a:off x="4808418" y="3777383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网络资源重新构建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  <p:sp>
          <p:nvSpPr>
            <p:cNvPr id="21" name="文本框 4"/>
            <p:cNvSpPr txBox="1"/>
            <p:nvPr/>
          </p:nvSpPr>
          <p:spPr>
            <a:xfrm>
              <a:off x="6609609" y="3769826"/>
              <a:ext cx="1325793" cy="7083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2571" tIns="22571" rIns="22571" bIns="22571" numCol="1" spcCol="28567" rtlCol="0" anchor="ctr">
              <a:spAutoFit/>
            </a:bodyPr>
            <a:lstStyle/>
            <a:p>
              <a:pPr marL="285750" indent="-285750" defTabSz="1974215" hangingPunct="0">
                <a:lnSpc>
                  <a:spcPct val="130000"/>
                </a:lnSpc>
                <a:spcBef>
                  <a:spcPts val="800"/>
                </a:spcBef>
                <a:buFont typeface="Wingdings" pitchFamily="2" charset="2"/>
                <a:buChar char="n"/>
                <a:defRPr/>
              </a:pPr>
              <a:r>
                <a:rPr lang="zh-CN" altLang="en-US" sz="1400" b="1" kern="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Gotham Book"/>
                </a:rPr>
                <a:t>网络与数据平面分离</a:t>
              </a:r>
              <a:endParaRPr lang="en-US" altLang="zh-CN" sz="14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endParaRPr>
            </a:p>
          </p:txBody>
        </p:sp>
      </p:grpSp>
      <p:sp>
        <p:nvSpPr>
          <p:cNvPr id="22" name="文本框 3"/>
          <p:cNvSpPr txBox="1">
            <a:spLocks noGrp="1"/>
          </p:cNvSpPr>
          <p:nvPr>
            <p:ph type="subTitle" idx="1"/>
          </p:nvPr>
        </p:nvSpPr>
        <p:spPr>
          <a:xfrm>
            <a:off x="539552" y="2674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----</a:t>
            </a:r>
            <a:r>
              <a:rPr lang="zh-CN" altLang="en-US" sz="2400" dirty="0"/>
              <a:t>系列</a:t>
            </a:r>
            <a:r>
              <a:rPr lang="zh-CN" altLang="en-US" sz="2400" dirty="0" smtClean="0"/>
              <a:t>关键技术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74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7894" y="305146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是网络切片？</a:t>
            </a: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149" y="4209555"/>
            <a:ext cx="812521" cy="785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3448" y="818147"/>
            <a:ext cx="6696744" cy="356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所谓</a:t>
            </a:r>
            <a:r>
              <a:rPr lang="en-US" altLang="zh-CN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切片，就是指对网络数据实行类似于交通管理的分流管理，其本质是将现实存在的物理网络在逻辑层面上，划分为多个不同类型的虚拟网络，依照不同用户的服务需求，以诸如时延高低、带宽大小、可靠性强弱等指标来进行划分，从而应对复杂多变的应用场景。</a:t>
            </a:r>
            <a:endParaRPr lang="en-US" altLang="zh-CN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endParaRPr lang="zh-CN" altLang="en-US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105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endParaRPr lang="zh-CN" altLang="en-US" sz="20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11" y="2975611"/>
            <a:ext cx="5904656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2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2575" y="634450"/>
            <a:ext cx="281954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9087" y="611158"/>
            <a:ext cx="8674913" cy="578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网络切片是提供特定网络能力的、端到端的逻辑专用网络。一个网络切片实例是由网络功能和所需的物理</a:t>
            </a:r>
            <a:r>
              <a:rPr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/</a:t>
            </a:r>
            <a:r>
              <a:rPr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虚拟资源的集合，具</a:t>
            </a:r>
            <a:endParaRPr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anose="02010600030101010101" pitchFamily="2" charset="-122"/>
            </a:endParaRPr>
          </a:p>
          <a:p>
            <a:pPr marL="0" marR="0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体可包括接入网、核心网、传输承载网及应用</a:t>
            </a:r>
            <a:endParaRPr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anose="02010600030101010101" pitchFamily="2" charset="-122"/>
            </a:endParaRPr>
          </a:p>
          <a:p>
            <a:pPr marL="0" marR="0">
              <a:lnSpc>
                <a:spcPts val="1440"/>
              </a:lnSpc>
              <a:spcBef>
                <a:spcPts val="50"/>
              </a:spcBef>
              <a:spcAft>
                <a:spcPct val="0"/>
              </a:spcAft>
            </a:pPr>
            <a:r>
              <a:rPr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网络切片可基于传统的专有硬件构建，也可基于NFV</a:t>
            </a:r>
            <a:r>
              <a:rPr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/</a:t>
            </a:r>
            <a:r>
              <a:rPr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SDN的通用基础设施构建，建议基于统一平台构建，实现低成本高效运营</a:t>
            </a:r>
            <a:endParaRPr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75" y="1000210"/>
            <a:ext cx="281954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93670" y="1330105"/>
            <a:ext cx="6858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接入网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48279" y="1337471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传输承载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091" y="1354870"/>
            <a:ext cx="839114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切片实例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00600" y="1356902"/>
            <a:ext cx="6858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核心网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9297" y="1829524"/>
            <a:ext cx="628650" cy="459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5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物联网大</a:t>
            </a:r>
          </a:p>
          <a:p>
            <a:pPr marL="0" marR="0">
              <a:lnSpc>
                <a:spcPts val="1080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连接业务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8963" y="1883772"/>
            <a:ext cx="770382" cy="56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物联网大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连接场景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51220" y="1868251"/>
            <a:ext cx="468249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切片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14398" y="1928185"/>
            <a:ext cx="339008" cy="250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20"/>
              </a:lnSpc>
              <a:spcBef>
                <a:spcPct val="0"/>
              </a:spcBef>
              <a:spcAft>
                <a:spcPct val="0"/>
              </a:spcAft>
            </a:pPr>
            <a:r>
              <a:rPr sz="7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fixed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86451" y="1918606"/>
            <a:ext cx="519538" cy="738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会话管理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1</a:t>
            </a:r>
          </a:p>
          <a:p>
            <a:pPr marL="0" marR="0">
              <a:lnSpc>
                <a:spcPts val="790"/>
              </a:lnSpc>
              <a:spcBef>
                <a:spcPts val="333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会话管理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34004" y="2000920"/>
            <a:ext cx="377316" cy="86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0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传输</a:t>
            </a:r>
          </a:p>
          <a:p>
            <a:pPr marL="20955" marR="0">
              <a:lnSpc>
                <a:spcPts val="1060"/>
              </a:lnSpc>
              <a:spcBef>
                <a:spcPts val="3435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传输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02680" y="1864695"/>
            <a:ext cx="278671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843526" y="2104788"/>
            <a:ext cx="519665" cy="738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5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接入管理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1</a:t>
            </a:r>
          </a:p>
          <a:p>
            <a:pPr marL="0" marR="0">
              <a:lnSpc>
                <a:spcPts val="790"/>
              </a:lnSpc>
              <a:spcBef>
                <a:spcPts val="333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接入管理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583046" y="2103264"/>
            <a:ext cx="539985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用户面功能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43853" y="2443688"/>
            <a:ext cx="546896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切片</a:t>
            </a:r>
            <a:r>
              <a:rPr sz="105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785482" y="2557674"/>
            <a:ext cx="857250" cy="459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0">
              <a:lnSpc>
                <a:spcPts val="1190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因特网</a:t>
            </a:r>
          </a:p>
          <a:p>
            <a:pPr marL="0" marR="0">
              <a:lnSpc>
                <a:spcPts val="1080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增强宽带业务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32562" y="2651233"/>
            <a:ext cx="631088" cy="562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增强宽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带场景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806063" y="2639077"/>
            <a:ext cx="539985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用户面功能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20258" y="2642125"/>
            <a:ext cx="463785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策略控制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43853" y="3070110"/>
            <a:ext cx="547684" cy="37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切片</a:t>
            </a:r>
            <a:r>
              <a:rPr sz="105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442203" y="3091070"/>
            <a:ext cx="463785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会话管理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93547" y="3206916"/>
            <a:ext cx="912113" cy="562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超低时延超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高可靠场景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867914" y="3200308"/>
            <a:ext cx="356615" cy="287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0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传输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06697" y="3232802"/>
            <a:ext cx="539985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用户面功能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731254" y="3230901"/>
            <a:ext cx="859078" cy="459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90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超低时延超高</a:t>
            </a:r>
          </a:p>
          <a:p>
            <a:pPr marL="57785" marR="0">
              <a:lnSpc>
                <a:spcPts val="1080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可靠性业务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899025" y="3277379"/>
            <a:ext cx="464166" cy="21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UMMGIM+Î¢ÈíÑÅºÚ" panose="020B0503020204020204"/>
                <a:cs typeface="UMMGIM+Î¢ÈíÑÅºÚ" panose="020B0503020204020204"/>
              </a:rPr>
              <a:t>接入管理</a:t>
            </a: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740275" y="3540650"/>
            <a:ext cx="688880" cy="306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Shared network</a:t>
            </a:r>
          </a:p>
          <a:p>
            <a:pPr marL="0" marR="0">
              <a:lnSpc>
                <a:spcPts val="720"/>
              </a:lnSpc>
              <a:spcBef>
                <a:spcPct val="0"/>
              </a:spcBef>
              <a:spcAft>
                <a:spcPct val="0"/>
              </a:spcAft>
            </a:pPr>
            <a:r>
              <a:rPr sz="600">
                <a:solidFill>
                  <a:srgbClr val="000000"/>
                </a:solidFill>
                <a:latin typeface="FFPSNP+Î¢ÈíÑÅºÚ" panose="020B0503020204020204"/>
                <a:cs typeface="FFPSNP+Î¢ÈíÑÅºÚ" panose="020B0503020204020204"/>
              </a:rPr>
              <a:t>infrasturcture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420622" y="3686664"/>
            <a:ext cx="910589" cy="56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2F5897"/>
                </a:solidFill>
                <a:latin typeface="UMMGIM+Î¢ÈíÑÅºÚ" panose="020B0503020204020204"/>
                <a:cs typeface="UMMGIM+Î¢ÈíÑÅºÚ" panose="020B0503020204020204"/>
              </a:rPr>
              <a:t>统一基础设</a:t>
            </a:r>
          </a:p>
          <a:p>
            <a:pPr marL="140335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2F5897"/>
                </a:solidFill>
                <a:latin typeface="UMMGIM+Î¢ÈíÑÅºÚ" panose="020B0503020204020204"/>
                <a:cs typeface="UMMGIM+Î¢ÈíÑÅºÚ" panose="020B0503020204020204"/>
              </a:rPr>
              <a:t>施平台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120638" y="3737011"/>
            <a:ext cx="388724" cy="287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0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FFPSNP+Î¢ÈíÑÅºÚ" panose="020B0503020204020204"/>
                <a:cs typeface="FFPSNP+Î¢ÈíÑÅºÚ" panose="020B0503020204020204"/>
              </a:rPr>
              <a:t>NFVI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26415" y="4668014"/>
            <a:ext cx="62331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UMMGIM+Î¢ÈíÑÅºÚ" panose="020B0503020204020204"/>
                <a:cs typeface="UMMGIM+Î¢ÈíÑÅºÚ" panose="020B0503020204020204"/>
              </a:rPr>
              <a:t>特征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695957" y="4727580"/>
            <a:ext cx="602361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C00000"/>
                </a:solidFill>
                <a:latin typeface="DKOWWI+Î¢ÈíÑÅºÚ,Bold" panose="020B0703020204020201"/>
                <a:cs typeface="DKOWWI+Î¢ÈíÑÅºÚ,Bold" panose="020B0703020204020201"/>
              </a:rPr>
              <a:t>定制性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94405" y="4727580"/>
            <a:ext cx="870585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C00000"/>
                </a:solidFill>
                <a:latin typeface="DKOWWI+Î¢ÈíÑÅºÚ,Bold" panose="020B0703020204020201"/>
                <a:cs typeface="DKOWWI+Î¢ÈíÑÅºÚ,Bold" panose="020B0703020204020201"/>
              </a:rPr>
              <a:t>质量可保证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563109" y="4730932"/>
            <a:ext cx="1068704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C00000"/>
                </a:solidFill>
                <a:latin typeface="DKOWWI+Î¢ÈíÑÅºÚ,Bold" panose="020B0703020204020201"/>
                <a:cs typeface="DKOWWI+Î¢ÈíÑÅºÚ,Bold" panose="020B0703020204020201"/>
              </a:rPr>
              <a:t>隔离性</a:t>
            </a:r>
            <a:r>
              <a:rPr sz="1050" b="1">
                <a:solidFill>
                  <a:srgbClr val="C00000"/>
                </a:solidFill>
                <a:latin typeface="MCKDCW+Î¢ÈíÑÅºÚ,Bold" panose="020B0703020204020201"/>
                <a:cs typeface="MCKDCW+Î¢ÈíÑÅºÚ,Bold" panose="020B0703020204020201"/>
              </a:rPr>
              <a:t>/</a:t>
            </a:r>
            <a:r>
              <a:rPr sz="1050" b="1">
                <a:solidFill>
                  <a:srgbClr val="C00000"/>
                </a:solidFill>
                <a:latin typeface="DKOWWI+Î¢ÈíÑÅºÚ,Bold" panose="020B0703020204020201"/>
                <a:cs typeface="DKOWWI+Î¢ÈíÑÅºÚ,Bold" panose="020B0703020204020201"/>
              </a:rPr>
              <a:t>专用性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202426" y="4747984"/>
            <a:ext cx="737692" cy="37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C00000"/>
                </a:solidFill>
                <a:latin typeface="DKOWWI+Î¢ÈíÑÅºÚ,Bold" panose="020B0703020204020201"/>
                <a:cs typeface="DKOWWI+Î¢ÈíÑÅºÚ,Bold" panose="020B0703020204020201"/>
              </a:rPr>
              <a:t>统一平台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636761" y="4864012"/>
            <a:ext cx="470036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7" name="文本框 3"/>
          <p:cNvSpPr txBox="1"/>
          <p:nvPr/>
        </p:nvSpPr>
        <p:spPr>
          <a:xfrm>
            <a:off x="182575" y="17763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网络切片技术概念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7904" y="805350"/>
            <a:ext cx="5398893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 indent="-285750">
              <a:lnSpc>
                <a:spcPts val="179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为不同垂直行业提供不同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、相互隔离、功能可定制的网络服务</a:t>
            </a:r>
            <a:endParaRPr sz="16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  <a:p>
            <a:pPr marL="285750" marR="0" indent="-285750">
              <a:lnSpc>
                <a:spcPts val="1790"/>
              </a:lnSpc>
              <a:spcBef>
                <a:spcPts val="635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实现客户化定制的网络切片的设计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，部署和运维。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各域可以在功能场景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、设计方案上独立进行裁剪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9592" y="1072987"/>
            <a:ext cx="1912618" cy="464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网络切片</a:t>
            </a:r>
            <a:endParaRPr lang="en-US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anose="02010600030101010101" pitchFamily="2" charset="-122"/>
            </a:endParaRPr>
          </a:p>
          <a:p>
            <a:pPr marL="3937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即服务</a:t>
            </a:r>
            <a:endParaRPr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5498" y="2008716"/>
            <a:ext cx="57755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 indent="-285750">
              <a:lnSpc>
                <a:spcPts val="179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sz="135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租户会与运营商签订服务合同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，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其中规定了租户</a:t>
            </a:r>
            <a:endParaRPr lang="en-US" sz="1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  <a:p>
            <a:pPr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    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使用的业务所对应的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SLA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763" y="2626132"/>
            <a:ext cx="195911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KIQJVB+Î¢ÈíÑÅºÚ,Bold" panose="020B0703020204020201"/>
              </a:rPr>
              <a:t>性能可保障</a:t>
            </a:r>
            <a:endParaRPr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KIQJVB+Î¢ÈíÑÅºÚ,Bold" panose="020B0703020204020201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498" y="2626259"/>
            <a:ext cx="5985800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ts val="179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SLA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通常包括安全性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/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私密性、可见性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/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可管理性</a:t>
            </a:r>
            <a:r>
              <a:rPr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</a:t>
            </a:r>
            <a:endParaRPr lang="en-US" sz="1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  <a:p>
            <a:pPr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   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可靠性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/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可用性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，以及具体的业务特征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（业务类型</a:t>
            </a:r>
            <a:r>
              <a:rPr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</a:t>
            </a:r>
            <a:endParaRPr lang="en-US" sz="1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  <a:p>
            <a:pPr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    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空口需求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、定制化网络功能等</a:t>
            </a:r>
            <a:r>
              <a:rPr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）</a:t>
            </a:r>
          </a:p>
          <a:p>
            <a:pPr marL="285750" indent="-285750">
              <a:lnSpc>
                <a:spcPts val="179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和相应的性能指标（时延、吞吐率、丢包率</a:t>
            </a:r>
            <a:r>
              <a:rPr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、</a:t>
            </a:r>
            <a:endParaRPr lang="en-US" sz="1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  <a:p>
            <a:pPr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    </a:t>
            </a:r>
            <a:r>
              <a:rPr sz="1600" b="1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掉话率等）拉通各域来实现端到端</a:t>
            </a:r>
            <a:r>
              <a:rPr sz="16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OGLGHE+Î¢ÈíÑÅºÚ" panose="020B0503020204020204"/>
              </a:rPr>
              <a:t>SLA保证</a:t>
            </a:r>
            <a:endParaRPr sz="16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OGLGHE+Î¢ÈíÑÅºÚ" panose="020B05030202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9701" y="4346455"/>
            <a:ext cx="17152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KIQJVB+Î¢ÈíÑÅºÚ,Bold" panose="020B0703020204020201"/>
              </a:rPr>
              <a:t>统一基础设施</a:t>
            </a:r>
            <a:endParaRPr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KIQJVB+Î¢ÈíÑÅºÚ,Bold" panose="020B0703020204020201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5937" y="4330040"/>
            <a:ext cx="1440160" cy="2341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KIQJVB+Î¢ÈíÑÅºÚ,Bold" panose="020B0703020204020201"/>
              </a:rPr>
              <a:t>按需定制</a:t>
            </a:r>
            <a:endParaRPr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KIQJVB+Î¢ÈíÑÅºÚ,Bold" panose="020B0703020204020201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41044" y="4333375"/>
            <a:ext cx="125470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KIQJVB+Î¢ÈíÑÅºÚ,Bold" panose="020B0703020204020201"/>
              </a:rPr>
              <a:t>按需隔离</a:t>
            </a:r>
            <a:endParaRPr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KIQJVB+Î¢ÈíÑÅºÚ,Bold" panose="020B0703020204020201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36761" y="4864012"/>
            <a:ext cx="470036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88247" y="52522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网络切片的价值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16328" y="3783839"/>
            <a:ext cx="1290447" cy="484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1350" b="1">
                <a:solidFill>
                  <a:srgbClr val="FFFF00"/>
                </a:solidFill>
                <a:latin typeface="LJTRJL+Î¢ÈíÑÅºÚ,Bold" panose="020B0703020204020201"/>
                <a:cs typeface="LJTRJL+Î¢ÈíÑÅºÚ,Bold" panose="020B0703020204020201"/>
              </a:rPr>
              <a:t>网络连接服务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48755" y="3783839"/>
            <a:ext cx="1462659" cy="484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0"/>
              </a:lnSpc>
              <a:spcBef>
                <a:spcPct val="0"/>
              </a:spcBef>
              <a:spcAft>
                <a:spcPct val="0"/>
              </a:spcAft>
            </a:pPr>
            <a:r>
              <a:rPr sz="1350" b="1">
                <a:solidFill>
                  <a:srgbClr val="FFFF00"/>
                </a:solidFill>
                <a:latin typeface="LJTRJL+Î¢ÈíÑÅºÚ,Bold" panose="020B0703020204020201"/>
                <a:cs typeface="LJTRJL+Î¢ÈíÑÅºÚ,Bold" panose="020B0703020204020201"/>
              </a:rPr>
              <a:t>定制及增值服务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6466" y="4047826"/>
            <a:ext cx="2004625" cy="16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dirty="0">
                <a:solidFill>
                  <a:srgbClr val="FFFFFF"/>
                </a:solidFill>
                <a:latin typeface="FSWHFD+Î¢ÈíÑÅºÚ" panose="020B0503020204020204"/>
                <a:cs typeface="FSWHFD+Î¢ÈíÑÅºÚ" panose="020B0503020204020204"/>
              </a:rPr>
              <a:t>-</a:t>
            </a: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专用、隔离的网络传输管道</a:t>
            </a:r>
            <a:endParaRPr sz="1100" b="1" dirty="0">
              <a:solidFill>
                <a:srgbClr val="FFFFFF"/>
              </a:solidFill>
              <a:latin typeface="JPEKIE+Î¢ÈíÑÅºÚ" panose="020B0503020204020204"/>
              <a:cs typeface="JPEKIE+Î¢ÈíÑÅºÚ" panose="020B05030202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4002" y="4047826"/>
            <a:ext cx="4017186" cy="16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dirty="0">
                <a:solidFill>
                  <a:srgbClr val="FFFFFF"/>
                </a:solidFill>
                <a:latin typeface="FSWHFD+Î¢ÈíÑÅºÚ" panose="020B0503020204020204"/>
                <a:cs typeface="FSWHFD+Î¢ÈíÑÅºÚ" panose="020B0503020204020204"/>
              </a:rPr>
              <a:t>-</a:t>
            </a: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资源服务</a:t>
            </a:r>
            <a:r>
              <a:rPr sz="1100" b="1" dirty="0">
                <a:solidFill>
                  <a:srgbClr val="FFFFFF"/>
                </a:solidFill>
                <a:latin typeface="FSWHFD+Î¢ÈíÑÅºÚ" panose="020B0503020204020204"/>
                <a:cs typeface="FSWHFD+Î¢ÈíÑÅºÚ" panose="020B0503020204020204"/>
              </a:rPr>
              <a:t>:</a:t>
            </a:r>
            <a:r>
              <a:rPr sz="1100" b="1" spc="-25" dirty="0">
                <a:solidFill>
                  <a:srgbClr val="FFFFFF"/>
                </a:solidFill>
                <a:latin typeface="FSWHFD+Î¢ÈíÑÅºÚ" panose="020B0503020204020204"/>
                <a:cs typeface="FSWHFD+Î¢ÈíÑÅºÚ" panose="020B0503020204020204"/>
              </a:rPr>
              <a:t> </a:t>
            </a: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第三方的应用利用云资源或边缘计算平台资源</a:t>
            </a:r>
            <a:endParaRPr sz="1100" b="1" dirty="0">
              <a:solidFill>
                <a:srgbClr val="FFFFFF"/>
              </a:solidFill>
              <a:latin typeface="JPEKIE+Î¢ÈíÑÅºÚ" panose="020B0503020204020204"/>
              <a:cs typeface="JPEKIE+Î¢ÈíÑÅºÚ" panose="020B05030202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466" y="4299591"/>
            <a:ext cx="4261973" cy="16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dirty="0">
                <a:solidFill>
                  <a:srgbClr val="FFFFFF"/>
                </a:solidFill>
                <a:latin typeface="FSWHFD+Î¢ÈíÑÅºÚ" panose="020B0503020204020204"/>
                <a:cs typeface="FSWHFD+Î¢ÈíÑÅºÚ" panose="020B0503020204020204"/>
              </a:rPr>
              <a:t>-</a:t>
            </a: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提供可保障的性能，例如时延、吞吐量、可靠性、安全性</a:t>
            </a:r>
            <a:r>
              <a:rPr sz="1100" dirty="0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75150" y="4299591"/>
            <a:ext cx="1773631" cy="16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将其部署在运营商网络里</a:t>
            </a:r>
            <a:endParaRPr sz="1100" b="1" dirty="0">
              <a:solidFill>
                <a:srgbClr val="FFFFFF"/>
              </a:solidFill>
              <a:latin typeface="JPEKIE+Î¢ÈíÑÅºÚ" panose="020B0503020204020204"/>
              <a:cs typeface="JPEKIE+Î¢ÈíÑÅºÚ" panose="020B05030202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466" y="4551051"/>
            <a:ext cx="1191005" cy="16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FFFFFF"/>
                </a:solidFill>
                <a:latin typeface="JPEKIE+Î¢ÈíÑÅºÚ" panose="020B0503020204020204"/>
                <a:cs typeface="JPEKIE+Î¢ÈíÑÅºÚ" panose="020B0503020204020204"/>
              </a:rPr>
              <a:t>不同隔离等级等</a:t>
            </a:r>
            <a:endParaRPr sz="1100" b="1" dirty="0">
              <a:solidFill>
                <a:srgbClr val="FFFFFF"/>
              </a:solidFill>
              <a:latin typeface="JPEKIE+Î¢ÈíÑÅºÚ" panose="020B0503020204020204"/>
              <a:cs typeface="JPEKIE+Î¢ÈíÑÅºÚ" panose="020B0503020204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4002" y="4551051"/>
            <a:ext cx="3896257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100" b="1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网络服务</a:t>
            </a:r>
            <a:r>
              <a:rPr sz="11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1100" b="1" spc="-25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100" b="1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边缘应用、CDN、路径优化服务、位置服务</a:t>
            </a:r>
            <a:endParaRPr sz="11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>
              <a:lnSpc>
                <a:spcPts val="1455"/>
              </a:lnSpc>
              <a:spcBef>
                <a:spcPts val="470"/>
              </a:spcBef>
              <a:spcAft>
                <a:spcPct val="0"/>
              </a:spcAft>
            </a:pPr>
            <a:r>
              <a:rPr sz="11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100" b="1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管理服务</a:t>
            </a:r>
            <a:r>
              <a:rPr sz="11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1100" b="1" spc="-25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100" b="1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开放切片管理和运营能力</a:t>
            </a:r>
            <a:endParaRPr sz="11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36761" y="4864012"/>
            <a:ext cx="470036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88247" y="52522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网络切片的服务体系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9088" y="641966"/>
            <a:ext cx="325774" cy="89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DWNPNH+Î¢ÈíÑÅºÚ" panose="020B0503020204020204"/>
                <a:cs typeface="DWNPNH+Î¢ÈíÑÅºÚ" panose="020B0503020204020204"/>
              </a:rPr>
              <a:t>1.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DWNPNH+Î¢ÈíÑÅºÚ" panose="020B0503020204020204"/>
                <a:cs typeface="DWNPNH+Î¢ÈíÑÅºÚ" panose="020B0503020204020204"/>
              </a:rPr>
              <a:t>2.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DWNPNH+Î¢ÈíÑÅºÚ" panose="020B0503020204020204"/>
                <a:cs typeface="DWNPNH+Î¢ÈíÑÅºÚ" panose="020B0503020204020204"/>
              </a:rPr>
              <a:t>3.</a:t>
            </a: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DWNPNH+Î¢ÈíÑÅºÚ" panose="020B0503020204020204"/>
                <a:cs typeface="DWNPNH+Î¢ÈíÑÅºÚ" panose="020B0503020204020204"/>
              </a:rPr>
              <a:t>4.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2319" y="641966"/>
            <a:ext cx="584915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切片管理：切片设计、切片生命周期（创建、维护、删除、更新等</a:t>
            </a:r>
            <a:r>
              <a:rPr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）</a:t>
            </a:r>
            <a:r>
              <a:rPr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、FCAPS</a:t>
            </a:r>
            <a:r>
              <a:rPr sz="1100" b="1" spc="-38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anose="02010600030101010101" pitchFamily="2" charset="-122"/>
              </a:rPr>
              <a:t> </a:t>
            </a:r>
            <a:r>
              <a:rPr sz="11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管理</a:t>
            </a:r>
            <a:endParaRPr sz="11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ITJIBR+Î¢ÈíÑÅºÚ" panose="020B05030202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319" y="809664"/>
            <a:ext cx="50092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0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切片开放：切片订购、切片管理能力的开放、切片计费、切片用户管理</a:t>
            </a:r>
            <a:endParaRPr sz="11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ITJIBR+Î¢ÈíÑÅºÚ" panose="020B0503020204020204"/>
            </a:endParaRPr>
          </a:p>
          <a:p>
            <a:pPr marL="0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切片选择：引导终端接入正确的网络切片</a:t>
            </a:r>
            <a:endParaRPr sz="11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ITJIBR+Î¢ÈíÑÅºÚ" panose="020B05030202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447" y="872016"/>
            <a:ext cx="5334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QDGNHN+Î¢ÈíÑÅºÚ,Bold" panose="020B0703020204020201"/>
                <a:cs typeface="QDGNHN+Î¢ÈíÑÅºÚ,Bold" panose="020B0703020204020201"/>
              </a:rPr>
              <a:t>切片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82319" y="1145266"/>
            <a:ext cx="5448908" cy="177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ITJIBR+Î¢ÈíÑÅºÚ" panose="020B0503020204020204"/>
              </a:rPr>
              <a:t>质量可保证：基于客户需求SLA，保证其切片的服务质量，例如带宽、时延等</a:t>
            </a:r>
            <a:endParaRPr sz="11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ITJIBR+Î¢ÈíÑÅºÚ" panose="020B05030202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3829" y="1521875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切片客户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92090" y="1514822"/>
            <a:ext cx="839419" cy="43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切片开放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50861" y="1514822"/>
            <a:ext cx="1297533" cy="43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端到端切片管理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31414" y="2241838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切片选择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3153" y="2464083"/>
            <a:ext cx="935279" cy="4342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mIoT</a:t>
            </a:r>
            <a:r>
              <a:rPr sz="1200" spc="-17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Slice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37632" y="2670479"/>
            <a:ext cx="801963" cy="361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5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IoT service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95297" y="2780981"/>
            <a:ext cx="529940" cy="566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AMF</a:t>
            </a:r>
          </a:p>
          <a:p>
            <a:pPr marL="125095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877055" y="2800159"/>
            <a:ext cx="552822" cy="399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UPF1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14827" y="2846198"/>
            <a:ext cx="563835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SMF1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13496" y="3037874"/>
            <a:ext cx="9906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网元功能及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35228" y="3062314"/>
            <a:ext cx="980089" cy="434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eMBB</a:t>
            </a:r>
            <a:r>
              <a:rPr sz="1200" spc="11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Slice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13496" y="3220754"/>
            <a:ext cx="9906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ITJIBR+Î¢ÈíÑÅºÚ" panose="020B0503020204020204"/>
                <a:cs typeface="ITJIBR+Î¢ÈíÑÅºÚ" panose="020B0503020204020204"/>
              </a:rPr>
              <a:t>其服务管理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95297" y="3291588"/>
            <a:ext cx="529806" cy="566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AMF</a:t>
            </a:r>
          </a:p>
          <a:p>
            <a:pPr marL="125095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264664" y="3309494"/>
            <a:ext cx="472181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PCF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202938" y="3274442"/>
            <a:ext cx="552498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UPF2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09005" y="3284270"/>
            <a:ext cx="634024" cy="513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5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Internet</a:t>
            </a:r>
          </a:p>
          <a:p>
            <a:pPr marL="19685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Service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40710" y="3320163"/>
            <a:ext cx="563835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SMF2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99781" y="3403634"/>
            <a:ext cx="101665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DWNPNH+Î¢ÈíÑÅºÚ" panose="020B0503020204020204"/>
              </a:rPr>
              <a:t>(OSS/EMS)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6823" y="3546377"/>
            <a:ext cx="1091184" cy="4342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URLLC</a:t>
            </a:r>
            <a:r>
              <a:rPr sz="1200" spc="12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2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Slice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505966" y="3830144"/>
            <a:ext cx="599889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AMF3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008373" y="3821609"/>
            <a:ext cx="552498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UPF3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330697" y="3808576"/>
            <a:ext cx="877623" cy="513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5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Low latency</a:t>
            </a:r>
          </a:p>
          <a:p>
            <a:pPr marL="141605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Service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46145" y="3867329"/>
            <a:ext cx="563855" cy="398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SMF3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250899" y="4454915"/>
            <a:ext cx="996909" cy="507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transport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563746" y="4448514"/>
            <a:ext cx="996909" cy="507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transport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445630" y="4458903"/>
            <a:ext cx="136706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资源管理和编排</a:t>
            </a:r>
          </a:p>
          <a:p>
            <a:pPr marL="0" marR="0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(NFVO，SDNO)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86304" y="4753133"/>
            <a:ext cx="1050797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ITJIBR+Î¢ÈíÑÅºÚ" panose="020B0503020204020204"/>
                <a:cs typeface="ITJIBR+Î¢ÈíÑÅºÚ" panose="020B0503020204020204"/>
              </a:rPr>
              <a:t>电信数据中心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470780" y="4787271"/>
            <a:ext cx="1052322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5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000000"/>
                </a:solidFill>
                <a:latin typeface="ITJIBR+Î¢ÈíÑÅºÚ" panose="020B0503020204020204"/>
                <a:cs typeface="ITJIBR+Î¢ÈíÑÅºÚ" panose="020B0503020204020204"/>
              </a:rPr>
              <a:t>电信数据中心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636761" y="4864012"/>
            <a:ext cx="470036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9" name="文本框 3"/>
          <p:cNvSpPr txBox="1"/>
          <p:nvPr/>
        </p:nvSpPr>
        <p:spPr>
          <a:xfrm>
            <a:off x="88247" y="52522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网络切片的端到端技术架构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6599" y="560885"/>
            <a:ext cx="2050541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5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KACEA+Î¢ÈíÑÅºÚ,Bold" panose="020B0703020204020201"/>
                <a:cs typeface="CKACEA+Î¢ÈíÑÅºÚ,Bold" panose="020B0703020204020201"/>
              </a:rPr>
              <a:t>终端和切片的绑定关系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30570" y="636069"/>
            <a:ext cx="2870758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5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KACEA+Î¢ÈíÑÅºÚ,Bold" panose="020B0703020204020201"/>
                <a:cs typeface="CKACEA+Î¢ÈíÑÅºÚ,Bold" panose="020B0703020204020201"/>
              </a:rPr>
              <a:t>切片标识和切片实例的绑定关系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83854" y="1118189"/>
            <a:ext cx="815119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  <a:r>
              <a:rPr sz="1050">
                <a:solidFill>
                  <a:srgbClr val="000000"/>
                </a:solidFill>
                <a:latin typeface="IUQEJR+Î¢ÈíÑÅºÚ" panose="020B0503020204020204"/>
                <a:cs typeface="IUQEJR+Î¢ÈíÑÅºÚ" panose="020B0503020204020204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6789" y="1681514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BOCSBH+Î¢ÈíÑÅºÚ" panose="020B0503020204020204"/>
                <a:cs typeface="BOCSBH+Î¢ÈíÑÅºÚ" panose="020B0503020204020204"/>
              </a:rPr>
              <a:t>切片标识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78901" y="1689689"/>
            <a:ext cx="820072" cy="961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  <a:r>
              <a:rPr sz="1050">
                <a:solidFill>
                  <a:srgbClr val="000000"/>
                </a:solidFill>
                <a:latin typeface="IUQEJR+Î¢ÈíÑÅºÚ" panose="020B0503020204020204"/>
                <a:cs typeface="IUQEJR+Î¢ÈíÑÅºÚ" panose="020B0503020204020204"/>
              </a:rPr>
              <a:t>1</a:t>
            </a:r>
          </a:p>
          <a:p>
            <a:pPr marL="0" marR="0">
              <a:lnSpc>
                <a:spcPts val="1395"/>
              </a:lnSpc>
              <a:spcBef>
                <a:spcPts val="3205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  <a:r>
              <a:rPr sz="1050">
                <a:solidFill>
                  <a:srgbClr val="000000"/>
                </a:solidFill>
                <a:latin typeface="IUQEJR+Î¢ÈíÑÅºÚ" panose="020B0503020204020204"/>
                <a:cs typeface="IUQEJR+Î¢ÈíÑÅºÚ" panose="020B0503020204020204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03265" y="2627538"/>
            <a:ext cx="2838935" cy="13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0"/>
              </a:lnSpc>
              <a:spcBef>
                <a:spcPct val="0"/>
              </a:spcBef>
              <a:spcAft>
                <a:spcPct val="0"/>
              </a:spcAft>
            </a:pPr>
            <a:r>
              <a:rPr sz="800" b="1">
                <a:solidFill>
                  <a:srgbClr val="002060"/>
                </a:solidFill>
                <a:latin typeface="CKACEA+Î¢ÈíÑÅºÚ,Bold" panose="020B0703020204020201"/>
                <a:cs typeface="CKACEA+Î¢ÈíÑÅºÚ,Bold" panose="020B0703020204020201"/>
              </a:rPr>
              <a:t>同一类型的</a:t>
            </a:r>
            <a:r>
              <a:rPr sz="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RRRQFC+Î¢ÈíÑÅºÚ,Bold" panose="020B0703020204020201"/>
              </a:rPr>
              <a:t>S-NSSAI</a:t>
            </a:r>
            <a:r>
              <a:rPr sz="800" b="1">
                <a:solidFill>
                  <a:srgbClr val="002060"/>
                </a:solidFill>
                <a:latin typeface="CKACEA+Î¢ÈíÑÅºÚ,Bold" panose="020B0703020204020201"/>
                <a:cs typeface="CKACEA+Î¢ÈíÑÅºÚ,Bold" panose="020B0703020204020201"/>
              </a:rPr>
              <a:t>实例化多个实例，服务于不同用户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98947" y="3313718"/>
            <a:ext cx="972021" cy="887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BOCSBH+Î¢ÈíÑÅºÚ" panose="020B0503020204020204"/>
                <a:cs typeface="BOCSBH+Î¢ÈíÑÅºÚ" panose="020B0503020204020204"/>
              </a:rPr>
              <a:t>切片标识</a:t>
            </a:r>
            <a:r>
              <a:rPr sz="1200" spc="5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>
                <a:solidFill>
                  <a:srgbClr val="FFFFFF"/>
                </a:solidFill>
                <a:latin typeface="IUQEJR+Î¢ÈíÑÅºÚ" panose="020B0503020204020204"/>
                <a:cs typeface="IUQEJR+Î¢ÈíÑÅºÚ" panose="020B0503020204020204"/>
              </a:rPr>
              <a:t>1</a:t>
            </a:r>
          </a:p>
          <a:p>
            <a:pPr marL="26670" marR="0">
              <a:lnSpc>
                <a:spcPts val="1585"/>
              </a:lnSpc>
              <a:spcBef>
                <a:spcPts val="2015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  <a:r>
              <a:rPr sz="1200">
                <a:solidFill>
                  <a:srgbClr val="FFFFFF"/>
                </a:solidFill>
                <a:latin typeface="IUQEJR+Î¢ÈíÑÅºÚ" panose="020B0503020204020204"/>
                <a:cs typeface="IUQEJR+Î¢ÈíÑÅºÚ" panose="020B0503020204020204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66759" y="4110360"/>
            <a:ext cx="736473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0251" y="4228779"/>
            <a:ext cx="971767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5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BOCSBH+Î¢ÈíÑÅºÚ" panose="020B0503020204020204"/>
                <a:cs typeface="BOCSBH+Î¢ÈíÑÅºÚ" panose="020B0503020204020204"/>
              </a:rPr>
              <a:t>切片实例</a:t>
            </a:r>
            <a:r>
              <a:rPr sz="1200" spc="47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>
                <a:solidFill>
                  <a:srgbClr val="FFFFFF"/>
                </a:solidFill>
                <a:latin typeface="IUQEJR+Î¢ÈíÑÅºÚ" panose="020B0503020204020204"/>
                <a:cs typeface="IUQEJR+Î¢ÈíÑÅºÚ" panose="020B0503020204020204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77585" y="4691034"/>
            <a:ext cx="3191207" cy="13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0"/>
              </a:lnSpc>
              <a:spcBef>
                <a:spcPct val="0"/>
              </a:spcBef>
              <a:spcAft>
                <a:spcPct val="0"/>
              </a:spcAft>
            </a:pPr>
            <a:r>
              <a:rPr sz="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多种类型的S-NSSAI对应一个实例</a:t>
            </a:r>
            <a:r>
              <a:rPr sz="800" b="1">
                <a:solidFill>
                  <a:srgbClr val="002060"/>
                </a:solidFill>
                <a:latin typeface="CKACEA+Î¢ÈíÑÅºÚ,Bold" panose="020B0703020204020201"/>
                <a:cs typeface="CKACEA+Î¢ÈíÑÅºÚ,Bold" panose="020B0703020204020201"/>
              </a:rPr>
              <a:t>，网络切片被不同用户共享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36761" y="4864012"/>
            <a:ext cx="597172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6" name="文本框 3"/>
          <p:cNvSpPr txBox="1"/>
          <p:nvPr/>
        </p:nvSpPr>
        <p:spPr>
          <a:xfrm>
            <a:off x="88247" y="52522"/>
            <a:ext cx="7590490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中的网络切片技术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网络切片的实现模型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/>
          <p:nvPr/>
        </p:nvSpPr>
        <p:spPr>
          <a:xfrm>
            <a:off x="550865" y="1491630"/>
            <a:ext cx="7632700" cy="2109295"/>
          </a:xfrm>
          <a:prstGeom prst="rect">
            <a:avLst/>
          </a:prstGeom>
          <a:solidFill>
            <a:srgbClr val="990033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266700" indent="-266700" algn="ctr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5G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66700" indent="-266700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97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8113068" cy="4118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产业链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6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928688"/>
            <a:ext cx="7580313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以行业应用为主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5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/>
          <p:nvPr/>
        </p:nvSpPr>
        <p:spPr>
          <a:xfrm>
            <a:off x="550865" y="1491630"/>
            <a:ext cx="7632700" cy="2109295"/>
          </a:xfrm>
          <a:prstGeom prst="rect">
            <a:avLst/>
          </a:prstGeom>
          <a:solidFill>
            <a:srgbClr val="990033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266700" indent="-266700" algn="ctr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5G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演进及频谱规划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66700" indent="-266700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932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771525"/>
            <a:ext cx="767556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自动驾驶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8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762000"/>
            <a:ext cx="769461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VR/AR</a:t>
            </a:r>
            <a:r>
              <a:rPr lang="zh-CN" altLang="en-US" sz="2400" dirty="0" smtClean="0"/>
              <a:t>体验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2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795338"/>
            <a:ext cx="6904037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人工智能产业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02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752475"/>
            <a:ext cx="7599363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深度学习的应用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53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000125"/>
            <a:ext cx="722788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机器学习写剧本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31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28675"/>
            <a:ext cx="6627813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机器人情感交流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74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862013"/>
            <a:ext cx="7189787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4302" y="194294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智慧医疗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45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4" y="1275606"/>
            <a:ext cx="7675563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3"/>
          <p:cNvSpPr txBox="1">
            <a:spLocks noGrp="1"/>
          </p:cNvSpPr>
          <p:nvPr>
            <p:ph type="subTitle" idx="1"/>
          </p:nvPr>
        </p:nvSpPr>
        <p:spPr>
          <a:xfrm>
            <a:off x="747920" y="339502"/>
            <a:ext cx="8052334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智慧教育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3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7894" y="305146"/>
            <a:ext cx="6815861" cy="50800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物联网</a:t>
            </a:r>
            <a:r>
              <a:rPr lang="zh-CN" altLang="en-US" dirty="0"/>
              <a:t>应用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三层架构系统</a:t>
            </a: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329" y="123192"/>
            <a:ext cx="812521" cy="7853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" y="908686"/>
            <a:ext cx="7135495" cy="42238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36790" y="695643"/>
            <a:ext cx="134684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用户网络：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基于局域网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和互联网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36790" y="2202498"/>
            <a:ext cx="181171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承载网络：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基于移动网络、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专网和互联网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36790" y="3959860"/>
            <a:ext cx="1346844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末端网络：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基于局域网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、互联网和</a:t>
            </a:r>
          </a:p>
          <a:p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无线传感网</a:t>
            </a:r>
          </a:p>
        </p:txBody>
      </p:sp>
    </p:spTree>
    <p:extLst>
      <p:ext uri="{BB962C8B-B14F-4D97-AF65-F5344CB8AC3E}">
        <p14:creationId xmlns:p14="http://schemas.microsoft.com/office/powerpoint/2010/main" val="10804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7894" y="305146"/>
            <a:ext cx="6815861" cy="50800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物联网通信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构建云端服务</a:t>
            </a: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5" y="1080770"/>
            <a:ext cx="6421120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3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1" y="1154038"/>
            <a:ext cx="758983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7894" y="305146"/>
            <a:ext cx="6815861" cy="481011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演进</a:t>
            </a:r>
            <a:r>
              <a:rPr lang="en-US" altLang="zh-CN" dirty="0" smtClean="0"/>
              <a:t>----</a:t>
            </a:r>
            <a:r>
              <a:rPr lang="zh-CN" altLang="en-US" sz="2400" dirty="0"/>
              <a:t>移动通信发展历程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599482" y="3507854"/>
            <a:ext cx="6815861" cy="481011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需求驱动，技术创新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5362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51" y="2196942"/>
            <a:ext cx="464638" cy="4491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62226" y="2105501"/>
            <a:ext cx="2359849" cy="1279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timg[3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840297"/>
            <a:ext cx="1872208" cy="18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7894" y="305146"/>
            <a:ext cx="6815861" cy="481011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频谱规划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国外情况</a:t>
            </a:r>
            <a:endParaRPr lang="zh-CN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5" y="786157"/>
            <a:ext cx="7656513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4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频谱规划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国内情况</a:t>
            </a:r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915566"/>
            <a:ext cx="7666037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38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/>
          <p:nvPr/>
        </p:nvSpPr>
        <p:spPr>
          <a:xfrm>
            <a:off x="550865" y="1491630"/>
            <a:ext cx="7632700" cy="2109295"/>
          </a:xfrm>
          <a:prstGeom prst="rect">
            <a:avLst/>
          </a:prstGeom>
          <a:solidFill>
            <a:srgbClr val="990033"/>
          </a:solidFill>
          <a:ln w="9525">
            <a:noFill/>
          </a:ln>
        </p:spPr>
        <p:txBody>
          <a:bodyPr anchor="t">
            <a:spAutoFit/>
          </a:bodyPr>
          <a:lstStyle/>
          <a:p>
            <a:pPr marL="266700" indent="-266700" algn="ctr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5G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基本概念、特点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66700" indent="-266700">
              <a:lnSpc>
                <a:spcPct val="90000"/>
              </a:lnSpc>
              <a:spcAft>
                <a:spcPct val="30000"/>
              </a:spcAft>
              <a:buFont typeface="Wingdings" panose="05000000000000000000" pitchFamily="2" charset="2"/>
            </a:pPr>
            <a:endParaRPr lang="zh-CN" altLang="en-US" sz="32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928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776014" y="959681"/>
            <a:ext cx="3947410" cy="347379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en-US" altLang="zh-CN" sz="2400" dirty="0" smtClean="0"/>
              <a:t>5G</a:t>
            </a:r>
            <a:r>
              <a:rPr lang="zh-CN" altLang="en-US" sz="2400" dirty="0" smtClean="0"/>
              <a:t>是什么</a:t>
            </a:r>
            <a:r>
              <a:rPr lang="en-US" altLang="zh-CN" sz="2400" dirty="0" smtClean="0"/>
              <a:t>?</a:t>
            </a:r>
            <a:endParaRPr lang="zh-CN" altLang="en-US" sz="2400" dirty="0" smtClean="0"/>
          </a:p>
        </p:txBody>
      </p:sp>
      <p:sp>
        <p:nvSpPr>
          <p:cNvPr id="27" name="圆角矩形 26"/>
          <p:cNvSpPr/>
          <p:nvPr/>
        </p:nvSpPr>
        <p:spPr bwMode="auto">
          <a:xfrm>
            <a:off x="4941616" y="945007"/>
            <a:ext cx="3821055" cy="3488468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"/>
          <p:cNvSpPr txBox="1"/>
          <p:nvPr/>
        </p:nvSpPr>
        <p:spPr>
          <a:xfrm>
            <a:off x="914886" y="911473"/>
            <a:ext cx="3808538" cy="3749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defTabSz="1974482" hangingPunct="0">
              <a:lnSpc>
                <a:spcPct val="130000"/>
              </a:lnSpc>
              <a:spcBef>
                <a:spcPts val="800"/>
              </a:spcBef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“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5G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”指的是一个行业标准，即第五代移动通信网络，是在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4G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的基础上，对于移动通信提出更高的要求，它不仅在速度、时延、功耗等多个方面有了全新的提升，也能促进互联网的发展，帮助我们进入智能互联时代。其峰值理论传输速率可达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10Gbit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，比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4G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网络的传输速率快数百倍。</a:t>
            </a:r>
            <a:endParaRPr lang="en-US" altLang="zh-CN" sz="12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17" y="1203598"/>
            <a:ext cx="3702902" cy="322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1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3491880" y="1124008"/>
            <a:ext cx="5514866" cy="3546973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894" y="305146"/>
            <a:ext cx="6815861" cy="505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en-US"/>
            </a:defPPr>
            <a:lvl1pPr>
              <a:lnSpc>
                <a:spcPts val="3440"/>
              </a:lnSpc>
              <a:defRPr sz="28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5G</a:t>
            </a:r>
            <a:r>
              <a:rPr lang="zh-CN" altLang="en-US" dirty="0" smtClean="0"/>
              <a:t>基本概念、特点</a:t>
            </a:r>
            <a:r>
              <a:rPr lang="en-US" altLang="zh-CN" dirty="0" smtClean="0"/>
              <a:t>----</a:t>
            </a:r>
            <a:r>
              <a:rPr lang="zh-CN" altLang="en-US" sz="2400" dirty="0" smtClean="0"/>
              <a:t>三大应用场景</a:t>
            </a:r>
          </a:p>
        </p:txBody>
      </p:sp>
      <p:sp>
        <p:nvSpPr>
          <p:cNvPr id="27" name="圆角矩形 26"/>
          <p:cNvSpPr/>
          <p:nvPr/>
        </p:nvSpPr>
        <p:spPr bwMode="auto">
          <a:xfrm>
            <a:off x="4788023" y="1397536"/>
            <a:ext cx="4127621" cy="3259175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"/>
          <p:cNvSpPr txBox="1"/>
          <p:nvPr/>
        </p:nvSpPr>
        <p:spPr>
          <a:xfrm>
            <a:off x="4211960" y="1397537"/>
            <a:ext cx="4703685" cy="19537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2571" tIns="22571" rIns="22571" bIns="22571" numCol="1" spcCol="28567" rtlCol="0" anchor="ctr">
            <a:spAutoFit/>
          </a:bodyPr>
          <a:lstStyle/>
          <a:p>
            <a:pPr marL="800100" lvl="1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增强移动宽带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--VR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、超高清视频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800100" lvl="1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超可靠低时延通信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—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工业自动化、无人驾驶</a:t>
            </a:r>
            <a:endParaRPr lang="en-US" altLang="zh-CN" sz="2000" b="1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  <a:p>
            <a:pPr marL="800100" lvl="1" indent="-342900" defTabSz="1974482" hangingPunct="0">
              <a:lnSpc>
                <a:spcPct val="130000"/>
              </a:lnSpc>
              <a:spcBef>
                <a:spcPts val="800"/>
              </a:spcBef>
              <a:buFont typeface="Wingdings" pitchFamily="2" charset="2"/>
              <a:buChar char="n"/>
              <a:defRPr/>
            </a:pP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大连接物联网</a:t>
            </a:r>
            <a:r>
              <a:rPr lang="en-US" altLang="zh-CN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—</a:t>
            </a:r>
            <a:r>
              <a:rPr lang="zh-CN" altLang="en-US" sz="2000" b="1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Gotham Book"/>
              </a:rPr>
              <a:t>物联网业务</a:t>
            </a:r>
            <a:endParaRPr lang="en-US" altLang="zh-CN" sz="12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Gotham Book"/>
            </a:endParaRPr>
          </a:p>
        </p:txBody>
      </p:sp>
      <p:pic>
        <p:nvPicPr>
          <p:cNvPr id="6" name="图片 5" descr="timg[3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24" y="4352292"/>
            <a:ext cx="812521" cy="78535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5508104" y="1563638"/>
            <a:ext cx="3635896" cy="3063509"/>
          </a:xfrm>
          <a:prstGeom prst="roundRect">
            <a:avLst>
              <a:gd name="adj" fmla="val 4765"/>
            </a:avLst>
          </a:prstGeom>
          <a:solidFill>
            <a:sysClr val="window" lastClr="FFFFFF">
              <a:lumMod val="75000"/>
              <a:alpha val="16000"/>
            </a:sysClr>
          </a:solidFill>
          <a:ln>
            <a:noFill/>
            <a:prstDash val="dash"/>
          </a:ln>
          <a:effectLst/>
        </p:spPr>
        <p:txBody>
          <a:bodyPr vert="horz" wrap="square" lIns="68535" tIns="34267" rIns="68535" bIns="34267" numCol="1" rtlCol="0" anchor="t" anchorCtr="0" compatLnSpc="1"/>
          <a:lstStyle/>
          <a:p>
            <a:pPr defTabSz="685617">
              <a:defRPr/>
            </a:pPr>
            <a:endParaRPr lang="zh-CN" altLang="en-US" sz="1200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008"/>
            <a:ext cx="437910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4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4.15"/>
  <p:tag name="AS_TITLE" val="Aspose.Slides for .NET 4.0 Client Profile"/>
  <p:tag name="AS_VERSION" val="1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1389</Words>
  <Application>Microsoft Office PowerPoint</Application>
  <PresentationFormat>全屏显示(16:9)</PresentationFormat>
  <Paragraphs>234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40</vt:i4>
      </vt:variant>
    </vt:vector>
  </HeadingPairs>
  <TitlesOfParts>
    <vt:vector size="73" baseType="lpstr">
      <vt:lpstr>Arial</vt:lpstr>
      <vt:lpstr>宋体</vt:lpstr>
      <vt:lpstr>Wingdings</vt:lpstr>
      <vt:lpstr>LJTRJL+Î¢ÈíÑÅºÚ,Bold</vt:lpstr>
      <vt:lpstr>Palatino Linotype</vt:lpstr>
      <vt:lpstr>ITJIBR+Î¢ÈíÑÅºÚ</vt:lpstr>
      <vt:lpstr>KIQJVB+Î¢ÈíÑÅºÚ,Bold</vt:lpstr>
      <vt:lpstr>RRRQFC+Î¢ÈíÑÅºÚ,Bold</vt:lpstr>
      <vt:lpstr>DWNPNH+Î¢ÈíÑÅºÚ</vt:lpstr>
      <vt:lpstr>Times New Roman</vt:lpstr>
      <vt:lpstr>IUQEJR+Î¢ÈíÑÅºÚ</vt:lpstr>
      <vt:lpstr>CKACEA+Î¢ÈíÑÅºÚ,Bold</vt:lpstr>
      <vt:lpstr>FFPSNP+Î¢ÈíÑÅºÚ</vt:lpstr>
      <vt:lpstr>FSWHFD+Î¢ÈíÑÅºÚ</vt:lpstr>
      <vt:lpstr>Microsoft YaHei</vt:lpstr>
      <vt:lpstr>BOCSBH+Î¢ÈíÑÅºÚ</vt:lpstr>
      <vt:lpstr>JPEKIE+Î¢ÈíÑÅºÚ</vt:lpstr>
      <vt:lpstr>UMMGIM+Î¢ÈíÑÅºÚ</vt:lpstr>
      <vt:lpstr>MCKDCW+Î¢ÈíÑÅºÚ,Bold</vt:lpstr>
      <vt:lpstr>黑体</vt:lpstr>
      <vt:lpstr>Calibri</vt:lpstr>
      <vt:lpstr>QDGNHN+Î¢ÈíÑÅºÚ,Bold</vt:lpstr>
      <vt:lpstr>DKOWWI+Î¢ÈíÑÅºÚ,Bold</vt:lpstr>
      <vt:lpstr>Gotham Book</vt:lpstr>
      <vt:lpstr>OGLGHE+Î¢ÈíÑÅºÚ</vt:lpstr>
      <vt:lpstr>Office Theme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5G下的VR,AR</dc:title>
  <dc:creator>mlm</dc:creator>
  <cp:lastModifiedBy>Windows 用户</cp:lastModifiedBy>
  <cp:revision>99</cp:revision>
  <cp:lastPrinted>2019-10-09T14:38:00Z</cp:lastPrinted>
  <dcterms:created xsi:type="dcterms:W3CDTF">2019-10-09T06:38:00Z</dcterms:created>
  <dcterms:modified xsi:type="dcterms:W3CDTF">2020-07-27T01:56:45Z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